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8"/>
  </p:notesMasterIdLst>
  <p:handoutMasterIdLst>
    <p:handoutMasterId r:id="rId9"/>
  </p:handoutMasterIdLst>
  <p:sldIdLst>
    <p:sldId id="258" r:id="rId5"/>
    <p:sldId id="440" r:id="rId6"/>
    <p:sldId id="439" r:id="rId7"/>
  </p:sldIdLst>
  <p:sldSz cx="12192000" cy="6858000"/>
  <p:notesSz cx="6858000" cy="9144000"/>
  <p:embeddedFontLst>
    <p:embeddedFont>
      <p:font typeface="Avenir Next LT Pro" panose="020B0504020202020204" pitchFamily="34" charset="0"/>
      <p:regular r:id="rId10"/>
      <p:bold r:id="rId11"/>
      <p:italic r:id="rId12"/>
      <p:boldItalic r:id="rId13"/>
    </p:embeddedFont>
    <p:embeddedFont>
      <p:font typeface="Avenir Next LT Pro Demi" panose="020B0704020202020204" pitchFamily="34" charset="0"/>
      <p:bold r:id="rId14"/>
      <p:boldItalic r:id="rId15"/>
    </p:embeddedFont>
    <p:embeddedFont>
      <p:font typeface="Mercury Display" pitchFamily="50"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479BE6-CD0F-4C3A-A38B-D088EEF0B452}" v="1" dt="2024-05-23T18:33:44.710"/>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7"/>
    <p:restoredTop sz="95106"/>
  </p:normalViewPr>
  <p:slideViewPr>
    <p:cSldViewPr snapToGrid="0" showGuides="1">
      <p:cViewPr varScale="1">
        <p:scale>
          <a:sx n="70" d="100"/>
          <a:sy n="70" d="100"/>
        </p:scale>
        <p:origin x="303" y="2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 Batliner" userId="f54d77b1-3085-46ac-b84e-cc3038cbf77c" providerId="ADAL" clId="{B9479BE6-CD0F-4C3A-A38B-D088EEF0B452}"/>
    <pc:docChg chg="custSel addSld modSld">
      <pc:chgData name="Anne Batliner" userId="f54d77b1-3085-46ac-b84e-cc3038cbf77c" providerId="ADAL" clId="{B9479BE6-CD0F-4C3A-A38B-D088EEF0B452}" dt="2024-05-23T18:38:01.581" v="233" actId="255"/>
      <pc:docMkLst>
        <pc:docMk/>
      </pc:docMkLst>
      <pc:sldChg chg="modSp add mod">
        <pc:chgData name="Anne Batliner" userId="f54d77b1-3085-46ac-b84e-cc3038cbf77c" providerId="ADAL" clId="{B9479BE6-CD0F-4C3A-A38B-D088EEF0B452}" dt="2024-05-23T18:38:01.581" v="233" actId="255"/>
        <pc:sldMkLst>
          <pc:docMk/>
          <pc:sldMk cId="2925167792" sldId="440"/>
        </pc:sldMkLst>
        <pc:spChg chg="mod">
          <ac:chgData name="Anne Batliner" userId="f54d77b1-3085-46ac-b84e-cc3038cbf77c" providerId="ADAL" clId="{B9479BE6-CD0F-4C3A-A38B-D088EEF0B452}" dt="2024-05-23T18:37:54.752" v="232" actId="1035"/>
          <ac:spMkLst>
            <pc:docMk/>
            <pc:sldMk cId="2925167792" sldId="440"/>
            <ac:spMk id="15" creationId="{94DF130C-1D4D-9DF6-393A-B7906892B2D4}"/>
          </ac:spMkLst>
        </pc:spChg>
        <pc:spChg chg="mod">
          <ac:chgData name="Anne Batliner" userId="f54d77b1-3085-46ac-b84e-cc3038cbf77c" providerId="ADAL" clId="{B9479BE6-CD0F-4C3A-A38B-D088EEF0B452}" dt="2024-05-23T18:38:01.581" v="233" actId="255"/>
          <ac:spMkLst>
            <pc:docMk/>
            <pc:sldMk cId="2925167792" sldId="440"/>
            <ac:spMk id="25" creationId="{0493F3E1-73D2-A8EB-2032-61E0002D9A87}"/>
          </ac:spMkLst>
        </pc:spChg>
      </pc:sldChg>
    </pc:docChg>
  </pc:docChgLst>
  <pc:docChgLst>
    <pc:chgData name="Anne Batliner" userId="S::anne.batliner@thebridge.com::f54d77b1-3085-46ac-b84e-cc3038cbf77c" providerId="AD" clId="Web-{B22FC5A5-20AD-FCDC-BFA5-0A8859CD5EBC}"/>
    <pc:docChg chg="delSld modSld">
      <pc:chgData name="Anne Batliner" userId="S::anne.batliner@thebridge.com::f54d77b1-3085-46ac-b84e-cc3038cbf77c" providerId="AD" clId="Web-{B22FC5A5-20AD-FCDC-BFA5-0A8859CD5EBC}" dt="2024-04-02T19:39:39.993" v="13"/>
      <pc:docMkLst>
        <pc:docMk/>
      </pc:docMkLst>
      <pc:sldChg chg="modSp">
        <pc:chgData name="Anne Batliner" userId="S::anne.batliner@thebridge.com::f54d77b1-3085-46ac-b84e-cc3038cbf77c" providerId="AD" clId="Web-{B22FC5A5-20AD-FCDC-BFA5-0A8859CD5EBC}" dt="2024-04-02T19:39:29.102" v="12" actId="1076"/>
        <pc:sldMkLst>
          <pc:docMk/>
          <pc:sldMk cId="699008341" sldId="258"/>
        </pc:sldMkLst>
        <pc:spChg chg="mod">
          <ac:chgData name="Anne Batliner" userId="S::anne.batliner@thebridge.com::f54d77b1-3085-46ac-b84e-cc3038cbf77c" providerId="AD" clId="Web-{B22FC5A5-20AD-FCDC-BFA5-0A8859CD5EBC}" dt="2024-04-02T19:39:29.102" v="12" actId="1076"/>
          <ac:spMkLst>
            <pc:docMk/>
            <pc:sldMk cId="699008341" sldId="258"/>
            <ac:spMk id="25" creationId="{0493F3E1-73D2-A8EB-2032-61E0002D9A87}"/>
          </ac:spMkLst>
        </pc:spChg>
      </pc:sldChg>
      <pc:sldChg chg="del">
        <pc:chgData name="Anne Batliner" userId="S::anne.batliner@thebridge.com::f54d77b1-3085-46ac-b84e-cc3038cbf77c" providerId="AD" clId="Web-{B22FC5A5-20AD-FCDC-BFA5-0A8859CD5EBC}" dt="2024-04-02T19:39:39.993" v="13"/>
        <pc:sldMkLst>
          <pc:docMk/>
          <pc:sldMk cId="802861282" sldId="44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5/23/2024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5/23/2024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200450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3</a:t>
            </a:fld>
            <a:endParaRPr lang="en-US" dirty="0"/>
          </a:p>
        </p:txBody>
      </p:sp>
    </p:spTree>
    <p:extLst>
      <p:ext uri="{BB962C8B-B14F-4D97-AF65-F5344CB8AC3E}">
        <p14:creationId xmlns:p14="http://schemas.microsoft.com/office/powerpoint/2010/main" val="4233018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5/23/2024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5/23/2024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5/23/2024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5/23/2024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5/23/2024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5/23/2024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5/23/2024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6.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2138498"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Anne Batliner</a:t>
            </a:r>
            <a:br>
              <a:rPr lang="en-US" sz="3200" b="1" dirty="0">
                <a:latin typeface="Avenir Black" panose="02000503020000020003" pitchFamily="2" charset="0"/>
              </a:rPr>
            </a:br>
            <a:r>
              <a:rPr lang="en-US" sz="1600" dirty="0">
                <a:solidFill>
                  <a:schemeClr val="tx2"/>
                </a:solidFill>
                <a:latin typeface="+mn-lt"/>
              </a:rPr>
              <a:t>Director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417565"/>
            <a:ext cx="3693614" cy="2369880"/>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dirty="0">
                <a:solidFill>
                  <a:schemeClr val="tx1">
                    <a:lumMod val="50000"/>
                    <a:lumOff val="50000"/>
                  </a:schemeClr>
                </a:solidFill>
              </a:rPr>
              <a:t>Change Management &amp; Analytics, Leadership Alignment, Strategic Communications, HR Strategy &amp; Talent Optimization, Data Culture &amp; Strategy, Business Strategy &amp; Transformation, Program Management</a:t>
            </a:r>
            <a:endParaRPr lang="en-US" sz="1100" i="0" dirty="0">
              <a:solidFill>
                <a:schemeClr val="tx1">
                  <a:lumMod val="50000"/>
                  <a:lumOff val="50000"/>
                </a:schemeClr>
              </a:solidFill>
            </a:endParaRPr>
          </a:p>
          <a:p>
            <a:endParaRPr lang="en-US" sz="1100" i="0" dirty="0"/>
          </a:p>
          <a:p>
            <a:r>
              <a:rPr lang="en-US" sz="1100" i="0" dirty="0">
                <a:solidFill>
                  <a:schemeClr val="tx2"/>
                </a:solidFill>
                <a:latin typeface="+mj-lt"/>
              </a:rPr>
              <a:t>Qualifications</a:t>
            </a:r>
            <a:endParaRPr lang="en-US" sz="1100" i="0" dirty="0"/>
          </a:p>
          <a:p>
            <a:r>
              <a:rPr lang="en-US" sz="1100" dirty="0">
                <a:solidFill>
                  <a:schemeClr val="tx1">
                    <a:lumMod val="50000"/>
                    <a:lumOff val="50000"/>
                  </a:schemeClr>
                </a:solidFill>
              </a:rPr>
              <a:t>Anne has experience leading cross-functional teams at several Fortune 500 companies- both as a Consultant and an employee. Having spent time on the industry side, Anne understands larger business strategy and excels at empathizing with her clients. She is passionate about people and using data to make decisions, measure impact and drive adoption. </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429437" y="2422188"/>
            <a:ext cx="6033701"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Financial Services </a:t>
            </a:r>
            <a:r>
              <a:rPr lang="en-US" sz="1100" dirty="0">
                <a:solidFill>
                  <a:schemeClr val="tx1">
                    <a:lumMod val="50000"/>
                    <a:lumOff val="50000"/>
                  </a:schemeClr>
                </a:solidFill>
              </a:rPr>
              <a:t>| Healthcare | Retail | CPG | Airline</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693614" cy="1508105"/>
          </a:xfrm>
          <a:prstGeom prst="rect">
            <a:avLst/>
          </a:prstGeom>
          <a:noFill/>
        </p:spPr>
        <p:txBody>
          <a:bodyPr wrap="square" lIns="0" tIns="0" rIns="0" bIns="0" rtlCol="0">
            <a:spAutoFit/>
          </a:bodyPr>
          <a:lstStyle/>
          <a:p>
            <a:r>
              <a:rPr lang="en-US" sz="1400" b="0" i="0" dirty="0">
                <a:solidFill>
                  <a:schemeClr val="tx2"/>
                </a:solidFill>
                <a:latin typeface="Avenir Book" panose="02000503020000020003" pitchFamily="2" charset="0"/>
              </a:rPr>
              <a:t>Anne joined the Bridge in April 2024 as a seasoned Consulting leader with a focus on Adoption, Talent and </a:t>
            </a:r>
            <a:r>
              <a:rPr lang="en-US" sz="1400" dirty="0">
                <a:solidFill>
                  <a:schemeClr val="tx2"/>
                </a:solidFill>
                <a:latin typeface="Avenir Book" panose="02000503020000020003" pitchFamily="2" charset="0"/>
              </a:rPr>
              <a:t>Business Transformation. </a:t>
            </a:r>
            <a:r>
              <a:rPr lang="en-US" sz="1400" b="0" i="0" dirty="0">
                <a:solidFill>
                  <a:schemeClr val="tx2"/>
                </a:solidFill>
                <a:latin typeface="Avenir Book" panose="02000503020000020003" pitchFamily="2" charset="0"/>
              </a:rPr>
              <a:t>She is a strong problem solver and challenger who adopts a people-first approach, builds strong relationships,</a:t>
            </a:r>
            <a:r>
              <a:rPr lang="en-US" sz="1400" dirty="0">
                <a:solidFill>
                  <a:schemeClr val="tx2"/>
                </a:solidFill>
                <a:latin typeface="Avenir Book" panose="02000503020000020003" pitchFamily="2" charset="0"/>
              </a:rPr>
              <a:t> focuses on connection to business strategy</a:t>
            </a:r>
            <a:r>
              <a:rPr lang="en-US" sz="1400" b="0" i="0" dirty="0">
                <a:solidFill>
                  <a:schemeClr val="tx2"/>
                </a:solidFill>
                <a:latin typeface="Avenir Book" panose="02000503020000020003" pitchFamily="2" charset="0"/>
              </a:rPr>
              <a:t> and always uses data to tell a story. </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3"/>
          <a:srcRect/>
          <a:stretch/>
        </p:blipFill>
        <p:spPr>
          <a:xfrm>
            <a:off x="1146175" y="408200"/>
            <a:ext cx="1336675" cy="1336675"/>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968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428259"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a:t>anne</a:t>
            </a:r>
            <a:r>
              <a:rPr lang="en-US" sz="1100" b="0" i="0" kern="1200" dirty="0">
                <a:solidFill>
                  <a:schemeClr val="tx1"/>
                </a:solidFill>
              </a:rPr>
              <a:t>.batliner@thebridge.com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5428258"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(804) 380-7843</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120659"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DFW,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428257" y="2857982"/>
            <a:ext cx="6760922" cy="4216539"/>
          </a:xfrm>
          <a:prstGeom prst="rect">
            <a:avLst/>
          </a:prstGeom>
          <a:noFill/>
        </p:spPr>
        <p:txBody>
          <a:bodyPr wrap="square" lIns="0" tIns="0" rIns="0" bIns="0" rtlCol="0" anchor="t">
            <a:spAutoFit/>
          </a:bodyPr>
          <a:lstStyle/>
          <a:p>
            <a:r>
              <a:rPr lang="en-US" sz="1100" i="0" dirty="0">
                <a:solidFill>
                  <a:schemeClr val="tx2"/>
                </a:solidFill>
                <a:latin typeface="+mj-lt"/>
              </a:rPr>
              <a:t>Change Management &amp; Adoption</a:t>
            </a:r>
          </a:p>
          <a:p>
            <a:pPr marL="171450" indent="-171450">
              <a:buFont typeface="Arial" panose="020B0604020202020204" pitchFamily="34" charset="0"/>
              <a:buChar char="•"/>
            </a:pPr>
            <a:r>
              <a:rPr lang="en-US" sz="1100" dirty="0">
                <a:solidFill>
                  <a:schemeClr val="tx1">
                    <a:lumMod val="50000"/>
                    <a:lumOff val="50000"/>
                  </a:schemeClr>
                </a:solidFill>
              </a:rPr>
              <a:t>Led a Microsoft Teams adoption effort at an $18.5B+ global, Fortune 500 personal care products manufacturer to modernize ways of working and build a culture of communication &amp; collaboration. </a:t>
            </a:r>
          </a:p>
          <a:p>
            <a:pPr marL="171450" indent="-171450">
              <a:buFont typeface="Arial" panose="020B0604020202020204" pitchFamily="34" charset="0"/>
              <a:buChar char="•"/>
            </a:pPr>
            <a:r>
              <a:rPr lang="en-US" sz="1100" dirty="0">
                <a:solidFill>
                  <a:schemeClr val="tx1">
                    <a:lumMod val="50000"/>
                    <a:lumOff val="50000"/>
                  </a:schemeClr>
                </a:solidFill>
              </a:rPr>
              <a:t>Supported a global software adoption effort at a $50B+ professional services company impacting stakeholders across 191 geographies. </a:t>
            </a:r>
          </a:p>
          <a:p>
            <a:pPr marL="171450" indent="-171450">
              <a:buFont typeface="Arial" panose="020B0604020202020204" pitchFamily="34" charset="0"/>
              <a:buChar char="•"/>
            </a:pPr>
            <a:r>
              <a:rPr lang="en-US" sz="1100" dirty="0">
                <a:solidFill>
                  <a:schemeClr val="tx1">
                    <a:lumMod val="50000"/>
                    <a:lumOff val="50000"/>
                  </a:schemeClr>
                </a:solidFill>
              </a:rPr>
              <a:t>Led the Change workstream for the roll-out of Competencies to 8,500 Noncontract Employees at a $16B, leading airline to increase objectivity and transparency in performance &amp; career development.</a:t>
            </a:r>
          </a:p>
          <a:p>
            <a:pPr marL="171450" indent="-171450">
              <a:buFont typeface="Arial" panose="020B0604020202020204" pitchFamily="34" charset="0"/>
              <a:buChar char="•"/>
            </a:pPr>
            <a:r>
              <a:rPr lang="en-US" sz="1100" i="0" dirty="0">
                <a:solidFill>
                  <a:schemeClr val="tx1">
                    <a:lumMod val="50000"/>
                    <a:lumOff val="50000"/>
                  </a:schemeClr>
                </a:solidFill>
              </a:rPr>
              <a:t>Led the org design and change management workstreams for a modern data culture effort at a $2B+ professional services company to enable leaders to make faster, more reliable business decisions.</a:t>
            </a:r>
          </a:p>
          <a:p>
            <a:pPr marL="171450" indent="-171450">
              <a:buFont typeface="Arial" panose="020B0604020202020204" pitchFamily="34" charset="0"/>
              <a:buChar char="•"/>
            </a:pPr>
            <a:r>
              <a:rPr lang="en-US" sz="1100" i="0" dirty="0">
                <a:solidFill>
                  <a:schemeClr val="tx1">
                    <a:lumMod val="50000"/>
                    <a:lumOff val="50000"/>
                  </a:schemeClr>
                </a:solidFill>
              </a:rPr>
              <a:t>Oversaw the creation and implementation of an adoption &amp; success metrics Power BI dashboard for a global software deployment at a global $50B+ professional services company.</a:t>
            </a:r>
            <a:endParaRPr lang="en-US" sz="1100" dirty="0">
              <a:solidFill>
                <a:schemeClr val="tx1">
                  <a:lumMod val="50000"/>
                  <a:lumOff val="50000"/>
                </a:schemeClr>
              </a:solidFill>
            </a:endParaRPr>
          </a:p>
          <a:p>
            <a:endParaRPr lang="en-US" sz="500" dirty="0">
              <a:solidFill>
                <a:schemeClr val="tx2"/>
              </a:solidFill>
              <a:latin typeface="+mj-lt"/>
            </a:endParaRPr>
          </a:p>
          <a:p>
            <a:r>
              <a:rPr lang="en-US" sz="1100" dirty="0">
                <a:solidFill>
                  <a:schemeClr val="tx2"/>
                </a:solidFill>
                <a:latin typeface="+mj-lt"/>
              </a:rPr>
              <a:t>Talent &amp; Workforce Strategy</a:t>
            </a:r>
          </a:p>
          <a:p>
            <a:pPr marL="171450" indent="-171450">
              <a:buFont typeface="Arial" panose="020B0604020202020204" pitchFamily="34" charset="0"/>
              <a:buChar char="•"/>
            </a:pPr>
            <a:r>
              <a:rPr lang="en-US" sz="1100" i="0" dirty="0">
                <a:solidFill>
                  <a:schemeClr val="tx1">
                    <a:lumMod val="50000"/>
                    <a:lumOff val="50000"/>
                  </a:schemeClr>
                </a:solidFill>
              </a:rPr>
              <a:t>Built and implemented a workforce reporting, analytics &amp; strategy team at Molson Coors. Streamlined and integrated systems, data and talent processes to enable more data-driven people decisions. </a:t>
            </a:r>
          </a:p>
          <a:p>
            <a:pPr marL="171450" indent="-171450">
              <a:buFont typeface="Arial" panose="020B0604020202020204" pitchFamily="34" charset="0"/>
              <a:buChar char="•"/>
            </a:pPr>
            <a:r>
              <a:rPr lang="en-US" sz="1100" i="0" dirty="0">
                <a:solidFill>
                  <a:schemeClr val="tx1">
                    <a:lumMod val="50000"/>
                    <a:lumOff val="50000"/>
                  </a:schemeClr>
                </a:solidFill>
              </a:rPr>
              <a:t>Designed and implemented a strategic workforce planning and people analytics team within Integer Holdings Corporation, which included connecting larger business goals to long-term talent needs.</a:t>
            </a:r>
          </a:p>
          <a:p>
            <a:pPr marL="171450" indent="-171450">
              <a:buFont typeface="Arial" panose="020B0604020202020204" pitchFamily="34" charset="0"/>
              <a:buChar char="•"/>
            </a:pPr>
            <a:r>
              <a:rPr lang="en-US" sz="1100" dirty="0">
                <a:solidFill>
                  <a:schemeClr val="tx1">
                    <a:lumMod val="50000"/>
                    <a:lumOff val="50000"/>
                  </a:schemeClr>
                </a:solidFill>
              </a:rPr>
              <a:t>Created and mobilized a new onboarding experience for new hires at a $26B regional bank to increase employee engagement, reduce time to productivity and decrease the workload on hiring managers. </a:t>
            </a:r>
          </a:p>
          <a:p>
            <a:endParaRPr lang="en-US" sz="500" dirty="0">
              <a:solidFill>
                <a:schemeClr val="tx2"/>
              </a:solidFill>
              <a:latin typeface="+mj-lt"/>
            </a:endParaRPr>
          </a:p>
          <a:p>
            <a:r>
              <a:rPr lang="en-US" sz="1100" dirty="0">
                <a:solidFill>
                  <a:schemeClr val="tx2"/>
                </a:solidFill>
                <a:latin typeface="+mj-lt"/>
              </a:rPr>
              <a:t>Business Transformation &amp; Assessment</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Led a people, process &amp; technology transformation effort for Home Depot’s Indirect Procurement organization. Responsible for assessing the effectiveness and efficiency of the 50+ person team.</a:t>
            </a:r>
          </a:p>
          <a:p>
            <a:pPr marL="171450" indent="-171450">
              <a:buFont typeface="Arial" panose="020B0604020202020204" pitchFamily="34" charset="0"/>
              <a:buChar char="•"/>
            </a:pPr>
            <a:r>
              <a:rPr lang="en-US" sz="1100" dirty="0">
                <a:solidFill>
                  <a:schemeClr val="tx1">
                    <a:lumMod val="50000"/>
                    <a:lumOff val="50000"/>
                  </a:schemeClr>
                </a:solidFill>
              </a:rPr>
              <a:t>Conducted an assessment to help a $900M financial services organization identify the people (talent/culture), process and technology gaps leading to a decrease in software development quality.</a:t>
            </a:r>
          </a:p>
          <a:p>
            <a:pPr marL="171450" indent="-171450">
              <a:buFont typeface="Arial" panose="020B0604020202020204" pitchFamily="34" charset="0"/>
              <a:buChar char="•"/>
            </a:pPr>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428258" y="2102278"/>
            <a:ext cx="2310644"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69900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2138498"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Anne Batliner</a:t>
            </a:r>
            <a:br>
              <a:rPr lang="en-US" sz="3200" b="1" dirty="0">
                <a:latin typeface="Avenir Black" panose="02000503020000020003" pitchFamily="2" charset="0"/>
              </a:rPr>
            </a:br>
            <a:r>
              <a:rPr lang="en-US" sz="1600" dirty="0">
                <a:solidFill>
                  <a:schemeClr val="tx2"/>
                </a:solidFill>
                <a:latin typeface="+mn-lt"/>
              </a:rPr>
              <a:t>Director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417565"/>
            <a:ext cx="3693614" cy="2369880"/>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dirty="0">
                <a:solidFill>
                  <a:schemeClr val="tx1">
                    <a:lumMod val="50000"/>
                    <a:lumOff val="50000"/>
                  </a:schemeClr>
                </a:solidFill>
              </a:rPr>
              <a:t>Change Management &amp; Analytics, Leadership Alignment, Strategic Communications, HR Strategy &amp; Talent Optimization, Data Culture &amp; Strategy, Business Strategy &amp; Transformation, Program Management</a:t>
            </a:r>
            <a:endParaRPr lang="en-US" sz="1100" i="0" dirty="0">
              <a:solidFill>
                <a:schemeClr val="tx1">
                  <a:lumMod val="50000"/>
                  <a:lumOff val="50000"/>
                </a:schemeClr>
              </a:solidFill>
            </a:endParaRPr>
          </a:p>
          <a:p>
            <a:endParaRPr lang="en-US" sz="1100" i="0" dirty="0"/>
          </a:p>
          <a:p>
            <a:r>
              <a:rPr lang="en-US" sz="1100" i="0" dirty="0">
                <a:solidFill>
                  <a:schemeClr val="tx2"/>
                </a:solidFill>
                <a:latin typeface="+mj-lt"/>
              </a:rPr>
              <a:t>Qualifications</a:t>
            </a:r>
            <a:endParaRPr lang="en-US" sz="1100" i="0" dirty="0"/>
          </a:p>
          <a:p>
            <a:r>
              <a:rPr lang="en-US" sz="1100" dirty="0">
                <a:solidFill>
                  <a:schemeClr val="tx1">
                    <a:lumMod val="50000"/>
                    <a:lumOff val="50000"/>
                  </a:schemeClr>
                </a:solidFill>
              </a:rPr>
              <a:t>Anne has experience leading cross-functional teams at several Fortune 500 companies- both as a Consultant and an employee. Having spent time on the industry side, Anne understands larger business strategy and excels at empathizing with her clients. She is passionate about people and using data to make decisions, measure impact and drive adoption. </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429437" y="2367596"/>
            <a:ext cx="6033701"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Financial Services </a:t>
            </a:r>
            <a:r>
              <a:rPr lang="en-US" sz="1100" dirty="0">
                <a:solidFill>
                  <a:schemeClr val="tx1">
                    <a:lumMod val="50000"/>
                    <a:lumOff val="50000"/>
                  </a:schemeClr>
                </a:solidFill>
              </a:rPr>
              <a:t>| Healthcare | Retail | CPG | Airline</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693614" cy="1508105"/>
          </a:xfrm>
          <a:prstGeom prst="rect">
            <a:avLst/>
          </a:prstGeom>
          <a:noFill/>
        </p:spPr>
        <p:txBody>
          <a:bodyPr wrap="square" lIns="0" tIns="0" rIns="0" bIns="0" rtlCol="0">
            <a:spAutoFit/>
          </a:bodyPr>
          <a:lstStyle/>
          <a:p>
            <a:r>
              <a:rPr lang="en-US" sz="1400" b="0" i="0" dirty="0">
                <a:solidFill>
                  <a:schemeClr val="tx2"/>
                </a:solidFill>
                <a:latin typeface="Avenir Book" panose="02000503020000020003" pitchFamily="2" charset="0"/>
              </a:rPr>
              <a:t>Anne joined the Bridge in April 2024 as a seasoned Consulting leader with a focus on Adoption, Talent and </a:t>
            </a:r>
            <a:r>
              <a:rPr lang="en-US" sz="1400" dirty="0">
                <a:solidFill>
                  <a:schemeClr val="tx2"/>
                </a:solidFill>
                <a:latin typeface="Avenir Book" panose="02000503020000020003" pitchFamily="2" charset="0"/>
              </a:rPr>
              <a:t>Business Transformation. </a:t>
            </a:r>
            <a:r>
              <a:rPr lang="en-US" sz="1400" b="0" i="0" dirty="0">
                <a:solidFill>
                  <a:schemeClr val="tx2"/>
                </a:solidFill>
                <a:latin typeface="Avenir Book" panose="02000503020000020003" pitchFamily="2" charset="0"/>
              </a:rPr>
              <a:t>She is a strong problem solver and challenger who adopts a people-first approach, builds strong relationships,</a:t>
            </a:r>
            <a:r>
              <a:rPr lang="en-US" sz="1400" dirty="0">
                <a:solidFill>
                  <a:schemeClr val="tx2"/>
                </a:solidFill>
                <a:latin typeface="Avenir Book" panose="02000503020000020003" pitchFamily="2" charset="0"/>
              </a:rPr>
              <a:t> focuses on connection to business strategy</a:t>
            </a:r>
            <a:r>
              <a:rPr lang="en-US" sz="1400" b="0" i="0" dirty="0">
                <a:solidFill>
                  <a:schemeClr val="tx2"/>
                </a:solidFill>
                <a:latin typeface="Avenir Book" panose="02000503020000020003" pitchFamily="2" charset="0"/>
              </a:rPr>
              <a:t> and always uses data to tell a story. </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3"/>
          <a:srcRect/>
          <a:stretch/>
        </p:blipFill>
        <p:spPr>
          <a:xfrm>
            <a:off x="1146175" y="408200"/>
            <a:ext cx="1336675" cy="1336675"/>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968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428259"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a:t>anne</a:t>
            </a:r>
            <a:r>
              <a:rPr lang="en-US" sz="1100" b="0" i="0" kern="1200" dirty="0">
                <a:solidFill>
                  <a:schemeClr val="tx1"/>
                </a:solidFill>
              </a:rPr>
              <a:t>.batliner@thebridge.com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5428258"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(804) 380-7843</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120659"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DFW,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428257" y="2803390"/>
            <a:ext cx="6760922" cy="4262705"/>
          </a:xfrm>
          <a:prstGeom prst="rect">
            <a:avLst/>
          </a:prstGeom>
          <a:noFill/>
        </p:spPr>
        <p:txBody>
          <a:bodyPr wrap="square" lIns="0" tIns="0" rIns="0" bIns="0" rtlCol="0" anchor="t">
            <a:spAutoFit/>
          </a:bodyPr>
          <a:lstStyle/>
          <a:p>
            <a:r>
              <a:rPr lang="en-US" sz="1100" dirty="0">
                <a:solidFill>
                  <a:schemeClr val="tx2"/>
                </a:solidFill>
                <a:latin typeface="+mj-lt"/>
              </a:rPr>
              <a:t>Workforce Analytics &amp; Data Strategy</a:t>
            </a:r>
            <a:endParaRPr lang="en-US" sz="1100" i="0" dirty="0">
              <a:solidFill>
                <a:schemeClr val="tx2"/>
              </a:solidFill>
              <a:latin typeface="+mj-lt"/>
            </a:endParaRPr>
          </a:p>
          <a:p>
            <a:pPr marL="171450" indent="-171450">
              <a:buFont typeface="Arial" panose="020B0604020202020204" pitchFamily="34" charset="0"/>
              <a:buChar char="•"/>
            </a:pPr>
            <a:r>
              <a:rPr lang="en-US" sz="1100" i="0" dirty="0">
                <a:solidFill>
                  <a:schemeClr val="tx1">
                    <a:lumMod val="50000"/>
                    <a:lumOff val="50000"/>
                  </a:schemeClr>
                </a:solidFill>
              </a:rPr>
              <a:t>Oversaw the creation and implementation of an adoption &amp; success metrics Power BI dashboard for a global software deployment at a global $50B+ professional services company.</a:t>
            </a:r>
          </a:p>
          <a:p>
            <a:pPr marL="171450" indent="-171450">
              <a:buFont typeface="Arial" panose="020B0604020202020204" pitchFamily="34" charset="0"/>
              <a:buChar char="•"/>
            </a:pPr>
            <a:r>
              <a:rPr lang="en-US" sz="1100" i="0" dirty="0">
                <a:solidFill>
                  <a:schemeClr val="tx1">
                    <a:lumMod val="50000"/>
                    <a:lumOff val="50000"/>
                  </a:schemeClr>
                </a:solidFill>
              </a:rPr>
              <a:t>Built and implemented a workforce reporting, analytics &amp; strategy team at Molson Coors. Streamlined and integrated systems, data and talent processes to enable more data-driven people decisions. </a:t>
            </a:r>
          </a:p>
          <a:p>
            <a:pPr marL="171450" indent="-171450">
              <a:buFont typeface="Arial" panose="020B0604020202020204" pitchFamily="34" charset="0"/>
              <a:buChar char="•"/>
            </a:pPr>
            <a:r>
              <a:rPr lang="en-US" sz="1100" i="0" dirty="0">
                <a:solidFill>
                  <a:schemeClr val="tx1">
                    <a:lumMod val="50000"/>
                    <a:lumOff val="50000"/>
                  </a:schemeClr>
                </a:solidFill>
              </a:rPr>
              <a:t>Designed and implemented a strategic workforce planning and people analytics team within Integer Holdings Corporation, which included connecting larger business goals to long-term talent needs.</a:t>
            </a:r>
          </a:p>
          <a:p>
            <a:pPr marL="171450" indent="-171450">
              <a:buFont typeface="Arial" panose="020B0604020202020204" pitchFamily="34" charset="0"/>
              <a:buChar char="•"/>
            </a:pPr>
            <a:r>
              <a:rPr lang="en-US" sz="1100" i="0" dirty="0">
                <a:solidFill>
                  <a:schemeClr val="tx1">
                    <a:lumMod val="50000"/>
                    <a:lumOff val="50000"/>
                  </a:schemeClr>
                </a:solidFill>
              </a:rPr>
              <a:t>Led the org design and operating model efforts for a modern data culture effort at a $2B+ professional services company to enable leaders to make faster, more reliable business decisions.</a:t>
            </a:r>
          </a:p>
          <a:p>
            <a:endParaRPr lang="en-US" sz="400" dirty="0">
              <a:solidFill>
                <a:schemeClr val="tx2"/>
              </a:solidFill>
              <a:latin typeface="+mj-lt"/>
            </a:endParaRPr>
          </a:p>
          <a:p>
            <a:r>
              <a:rPr lang="en-US" sz="1100" dirty="0">
                <a:solidFill>
                  <a:schemeClr val="tx2"/>
                </a:solidFill>
                <a:latin typeface="+mj-lt"/>
              </a:rPr>
              <a:t>Business Transformation &amp; Assessment</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Led a people, process &amp; technology transformation effort for Home Depot’s Indirect Procurement organization. Responsible for assessing the effectiveness and efficiency of the 50+ person team.</a:t>
            </a:r>
          </a:p>
          <a:p>
            <a:pPr marL="171450" indent="-171450">
              <a:buFont typeface="Arial" panose="020B0604020202020204" pitchFamily="34" charset="0"/>
              <a:buChar char="•"/>
            </a:pPr>
            <a:r>
              <a:rPr lang="en-US" sz="1100" dirty="0">
                <a:solidFill>
                  <a:schemeClr val="tx1">
                    <a:lumMod val="50000"/>
                    <a:lumOff val="50000"/>
                  </a:schemeClr>
                </a:solidFill>
              </a:rPr>
              <a:t>Conducted an assessment to help a $900M financial services organization identify the people (talent/culture), process and technology gaps leading to a decrease in software development quality.</a:t>
            </a:r>
          </a:p>
          <a:p>
            <a:endParaRPr lang="en-US" sz="400" dirty="0">
              <a:solidFill>
                <a:schemeClr val="tx2"/>
              </a:solidFill>
              <a:latin typeface="+mj-lt"/>
            </a:endParaRPr>
          </a:p>
          <a:p>
            <a:r>
              <a:rPr lang="en-US" sz="1100" dirty="0">
                <a:solidFill>
                  <a:schemeClr val="tx2"/>
                </a:solidFill>
                <a:latin typeface="+mj-lt"/>
              </a:rPr>
              <a:t>Change Management &amp; Adoption</a:t>
            </a:r>
          </a:p>
          <a:p>
            <a:pPr marL="171450" indent="-171450">
              <a:buFont typeface="Arial" panose="020B0604020202020204" pitchFamily="34" charset="0"/>
              <a:buChar char="•"/>
            </a:pPr>
            <a:r>
              <a:rPr lang="en-US" sz="1100" dirty="0">
                <a:solidFill>
                  <a:schemeClr val="tx1">
                    <a:lumMod val="50000"/>
                    <a:lumOff val="50000"/>
                  </a:schemeClr>
                </a:solidFill>
              </a:rPr>
              <a:t>Led a Microsoft Teams adoption effort at an $18.5B+ global, Fortune 500 personal care products manufacturer to modernize ways of working and build a culture of communication &amp; collaboration. </a:t>
            </a:r>
          </a:p>
          <a:p>
            <a:pPr marL="171450" indent="-171450">
              <a:buFont typeface="Arial" panose="020B0604020202020204" pitchFamily="34" charset="0"/>
              <a:buChar char="•"/>
            </a:pPr>
            <a:r>
              <a:rPr lang="en-US" sz="1100" dirty="0">
                <a:solidFill>
                  <a:schemeClr val="tx1">
                    <a:lumMod val="50000"/>
                    <a:lumOff val="50000"/>
                  </a:schemeClr>
                </a:solidFill>
              </a:rPr>
              <a:t>Supported a global software adoption effort at a $50B+ professional services company impacting stakeholders across 191 geographies. </a:t>
            </a:r>
          </a:p>
          <a:p>
            <a:pPr marL="171450" indent="-171450">
              <a:buFont typeface="Arial" panose="020B0604020202020204" pitchFamily="34" charset="0"/>
              <a:buChar char="•"/>
            </a:pPr>
            <a:r>
              <a:rPr lang="en-US" sz="1100" dirty="0">
                <a:solidFill>
                  <a:schemeClr val="tx1">
                    <a:lumMod val="50000"/>
                    <a:lumOff val="50000"/>
                  </a:schemeClr>
                </a:solidFill>
              </a:rPr>
              <a:t>Led the Change workstream for the roll-out of Competencies to 8,500 Noncontract Employees at a $16B, leading airline to increase objectivity and transparency in performance &amp; career development.</a:t>
            </a:r>
          </a:p>
          <a:p>
            <a:pPr marL="171450" indent="-171450">
              <a:buFont typeface="Arial" panose="020B0604020202020204" pitchFamily="34" charset="0"/>
              <a:buChar char="•"/>
            </a:pPr>
            <a:r>
              <a:rPr lang="en-US" sz="1100" dirty="0">
                <a:solidFill>
                  <a:schemeClr val="tx1">
                    <a:lumMod val="50000"/>
                    <a:lumOff val="50000"/>
                  </a:schemeClr>
                </a:solidFill>
              </a:rPr>
              <a:t>Created and mobilized a new onboarding experience for new hires at a $26B regional bank to increase employee engagement, reduce time to productivity and decrease the workload on hiring managers. </a:t>
            </a:r>
          </a:p>
          <a:p>
            <a:endParaRPr lang="en-US" sz="500" dirty="0">
              <a:solidFill>
                <a:schemeClr val="tx2"/>
              </a:solidFill>
              <a:latin typeface="+mj-lt"/>
            </a:endParaRPr>
          </a:p>
          <a:p>
            <a:pPr marL="171450" indent="-171450">
              <a:buFont typeface="Arial" panose="020B0604020202020204" pitchFamily="34" charset="0"/>
              <a:buChar char="•"/>
            </a:pPr>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428258" y="2102278"/>
            <a:ext cx="2310644"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2925167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urple circle with white dots and lines&#10;&#10;Description automatically generated">
            <a:extLst>
              <a:ext uri="{FF2B5EF4-FFF2-40B4-BE49-F238E27FC236}">
                <a16:creationId xmlns:a16="http://schemas.microsoft.com/office/drawing/2014/main" id="{F88E0ED6-19C5-752A-EE20-FA3D4F654314}"/>
              </a:ext>
            </a:extLst>
          </p:cNvPr>
          <p:cNvPicPr>
            <a:picLocks noChangeAspect="1"/>
          </p:cNvPicPr>
          <p:nvPr/>
        </p:nvPicPr>
        <p:blipFill>
          <a:blip r:embed="rId2"/>
          <a:stretch>
            <a:fillRect/>
          </a:stretch>
        </p:blipFill>
        <p:spPr>
          <a:xfrm>
            <a:off x="1146174" y="5063473"/>
            <a:ext cx="452055" cy="452055"/>
          </a:xfrm>
          <a:prstGeom prst="rect">
            <a:avLst/>
          </a:prstGeom>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Anne Batliner</a:t>
            </a:r>
            <a:br>
              <a:rPr lang="en-US" sz="2600" b="1" dirty="0">
                <a:latin typeface="Avenir Black" panose="02000503020000020003" pitchFamily="2" charset="0"/>
              </a:rPr>
            </a:br>
            <a:r>
              <a:rPr lang="en-US" sz="2600" dirty="0">
                <a:solidFill>
                  <a:schemeClr val="tx2"/>
                </a:solidFill>
              </a:rPr>
              <a:t>Director</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682273"/>
            <a:ext cx="5967550" cy="3200876"/>
          </a:xfrm>
          <a:prstGeom prst="rect">
            <a:avLst/>
          </a:prstGeom>
          <a:noFill/>
        </p:spPr>
        <p:txBody>
          <a:bodyPr wrap="square" lIns="0" tIns="0" rIns="0" bIns="0" rtlCol="0">
            <a:spAutoFit/>
          </a:bodyPr>
          <a:lstStyle/>
          <a:p>
            <a:r>
              <a:rPr lang="en-US" sz="2600" b="0" i="0" dirty="0">
                <a:solidFill>
                  <a:schemeClr val="tx2"/>
                </a:solidFill>
                <a:latin typeface="Avenir Book" panose="02000503020000020003" pitchFamily="2" charset="0"/>
              </a:rPr>
              <a:t>Anne joined the Bridge in April 2024 as a seasoned Consulting leader with a focus on Adoption, Talent and Business Transformation. She is a strong problem solver and challenger who adopts a people-first approach, builds strong relationships, focuses on connection to business strategy and always uses data to tell a story. </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3"/>
          <a:srcRect/>
          <a:stretch/>
        </p:blipFill>
        <p:spPr>
          <a:xfrm>
            <a:off x="1146175" y="1158875"/>
            <a:ext cx="2674938" cy="2674938"/>
          </a:xfrm>
          <a:prstGeom prst="ellipse">
            <a:avLst/>
          </a:prstGeom>
        </p:spPr>
      </p:pic>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a:t>anne</a:t>
            </a:r>
            <a:r>
              <a:rPr lang="en-US" sz="1200" b="0" i="0" kern="1200" dirty="0">
                <a:solidFill>
                  <a:schemeClr val="tx1"/>
                </a:solidFill>
              </a:rPr>
              <a:t>.batliner@thebridge.com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(804) 380-7843</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b="0" i="0" dirty="0"/>
              <a:t>DFW, Texas</a:t>
            </a:r>
          </a:p>
          <a:p>
            <a:endParaRPr lang="en-US" sz="1200" b="0" i="0" dirty="0">
              <a:latin typeface="Avenir Book" panose="02000503020000020003" pitchFamily="2" charset="0"/>
            </a:endParaRPr>
          </a:p>
        </p:txBody>
      </p:sp>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Acceleration</a:t>
            </a:r>
          </a:p>
        </p:txBody>
      </p:sp>
    </p:spTree>
    <p:extLst>
      <p:ext uri="{BB962C8B-B14F-4D97-AF65-F5344CB8AC3E}">
        <p14:creationId xmlns:p14="http://schemas.microsoft.com/office/powerpoint/2010/main" val="3724286665"/>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Props1.xml><?xml version="1.0" encoding="utf-8"?>
<ds:datastoreItem xmlns:ds="http://schemas.openxmlformats.org/officeDocument/2006/customXml" ds:itemID="{63BD20AD-7330-405D-B362-19BC6D5C61E7}"/>
</file>

<file path=customXml/itemProps2.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3.xml><?xml version="1.0" encoding="utf-8"?>
<ds:datastoreItem xmlns:ds="http://schemas.openxmlformats.org/officeDocument/2006/customXml" ds:itemID="{F76851C3-F873-4A96-B5BC-7136D9E58DCC}">
  <ds:schemaRef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a6522676-9d5d-4c93-bc87-501c8cb86033"/>
    <ds:schemaRef ds:uri="http://schemas.openxmlformats.org/package/2006/metadata/core-properties"/>
    <ds:schemaRef ds:uri="bb4d6d32-6586-43b9-b010-b256dfc70333"/>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18688</TotalTime>
  <Words>1071</Words>
  <Application>Microsoft Office PowerPoint</Application>
  <PresentationFormat>Widescreen</PresentationFormat>
  <Paragraphs>75</Paragraphs>
  <Slides>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Arial</vt:lpstr>
      <vt:lpstr>Calibri</vt:lpstr>
      <vt:lpstr>Mercury Display</vt:lpstr>
      <vt:lpstr>Avenir Next LT Pro Demi</vt:lpstr>
      <vt:lpstr>Avenir Next LT Pro</vt:lpstr>
      <vt:lpstr>Avenir Black</vt:lpstr>
      <vt:lpstr>Avenir Book</vt:lpstr>
      <vt:lpstr>The Bridge Theme - V01</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Anne Batliner</cp:lastModifiedBy>
  <cp:revision>110</cp:revision>
  <dcterms:created xsi:type="dcterms:W3CDTF">2023-12-12T06:48:12Z</dcterms:created>
  <dcterms:modified xsi:type="dcterms:W3CDTF">2024-05-23T18:38:07Z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